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59" r:id="rId10"/>
    <p:sldId id="266" r:id="rId11"/>
    <p:sldId id="267" r:id="rId12"/>
    <p:sldId id="268" r:id="rId13"/>
    <p:sldId id="260" r:id="rId14"/>
    <p:sldId id="269" r:id="rId15"/>
    <p:sldId id="270" r:id="rId16"/>
    <p:sldId id="271" r:id="rId17"/>
    <p:sldId id="261" r:id="rId18"/>
    <p:sldId id="272" r:id="rId19"/>
    <p:sldId id="273" r:id="rId20"/>
    <p:sldId id="274" r:id="rId21"/>
    <p:sldId id="262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28E"/>
    <a:srgbClr val="6CB9E0"/>
    <a:srgbClr val="FFFFFF"/>
    <a:srgbClr val="B2D5F0"/>
    <a:srgbClr val="85C5E9"/>
    <a:srgbClr val="190039"/>
    <a:srgbClr val="A4A3A4"/>
    <a:srgbClr val="625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-96" y="-504"/>
      </p:cViewPr>
      <p:guideLst>
        <p:guide orient="horz" pos="2167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27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806080"/>
        <c:axId val="491741760"/>
      </c:barChart>
      <c:catAx>
        <c:axId val="629806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1741760"/>
        <c:crosses val="autoZero"/>
        <c:auto val="1"/>
        <c:lblAlgn val="ctr"/>
        <c:lblOffset val="100"/>
        <c:noMultiLvlLbl val="0"/>
      </c:catAx>
      <c:valAx>
        <c:axId val="491741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80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100"/>
        <c:axId val="630677504"/>
        <c:axId val="493713024"/>
      </c:barChart>
      <c:catAx>
        <c:axId val="630677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3713024"/>
        <c:crosses val="autoZero"/>
        <c:auto val="1"/>
        <c:lblAlgn val="ctr"/>
        <c:lblOffset val="100"/>
        <c:noMultiLvlLbl val="0"/>
      </c:catAx>
      <c:valAx>
        <c:axId val="4937130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067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F28A-A8FE-4986-9086-C650006F91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7.xml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86014" y="354672"/>
            <a:ext cx="6147582" cy="6147582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04661" y="2924124"/>
            <a:ext cx="599283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smtClean="0">
                <a:latin typeface="字体管家楷体" panose="02000500000000000000" charset="-128"/>
                <a:ea typeface="字体管家楷体" panose="02000500000000000000" charset="-128"/>
              </a:rPr>
              <a:t>基于微信小程序的移动学习平台</a:t>
            </a:r>
            <a:endParaRPr lang="zh-CN" sz="2400" smtClean="0">
              <a:latin typeface="字体管家楷体" panose="02000500000000000000" charset="-128"/>
              <a:ea typeface="字体管家楷体" panose="02000500000000000000" charset="-128"/>
            </a:endParaRPr>
          </a:p>
          <a:p>
            <a:pPr algn="ctr"/>
            <a:r>
              <a:rPr lang="zh-CN" sz="2400" dirty="0">
                <a:latin typeface="字体管家楷体" panose="02000500000000000000" charset="-128"/>
                <a:ea typeface="字体管家楷体" panose="02000500000000000000" charset="-128"/>
              </a:rPr>
              <a:t>环境构建与系统设计开发</a:t>
            </a:r>
            <a:endParaRPr lang="zh-CN" sz="2400" dirty="0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16923" y="2771340"/>
            <a:ext cx="5120640" cy="0"/>
          </a:xfrm>
          <a:prstGeom prst="line">
            <a:avLst/>
          </a:prstGeom>
          <a:ln>
            <a:gradFill>
              <a:gsLst>
                <a:gs pos="27000">
                  <a:srgbClr val="0C528E"/>
                </a:gs>
                <a:gs pos="52000">
                  <a:schemeClr val="bg1"/>
                </a:gs>
                <a:gs pos="84000">
                  <a:srgbClr val="0C528E"/>
                </a:gs>
              </a:gsLst>
              <a:lin ang="15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40844" y="587912"/>
            <a:ext cx="5710311" cy="5710311"/>
          </a:xfrm>
          <a:prstGeom prst="ellipse">
            <a:avLst/>
          </a:prstGeom>
          <a:noFill/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14900" y="4080510"/>
            <a:ext cx="2313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字体管家楷体" panose="02000500000000000000" charset="-128"/>
                <a:ea typeface="字体管家楷体" panose="02000500000000000000" charset="-128"/>
              </a:rPr>
              <a:t>答辩</a:t>
            </a:r>
            <a:r>
              <a:rPr lang="zh-CN" altLang="en-US" smtClean="0">
                <a:latin typeface="字体管家楷体" panose="02000500000000000000" charset="-128"/>
                <a:ea typeface="字体管家楷体" panose="02000500000000000000" charset="-128"/>
              </a:rPr>
              <a:t>人：韩飞</a:t>
            </a:r>
            <a:endParaRPr lang="zh-CN" altLang="en-US" dirty="0" smtClean="0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94724" y="4537200"/>
            <a:ext cx="233758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字体管家楷体" panose="02000500000000000000" charset="-128"/>
                <a:ea typeface="字体管家楷体" panose="02000500000000000000" charset="-128"/>
              </a:rPr>
              <a:t>导师：张雷洪</a:t>
            </a:r>
            <a:endParaRPr lang="zh-CN" altLang="en-US" dirty="0" smtClean="0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73650" y="4984750"/>
            <a:ext cx="215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dirty="0" smtClean="0">
                <a:latin typeface="字体管家楷体" panose="02000500000000000000" charset="-128"/>
                <a:ea typeface="字体管家楷体" panose="02000500000000000000" charset="-128"/>
              </a:rPr>
              <a:t>专业：印刷工程</a:t>
            </a:r>
            <a:endParaRPr lang="zh-CN" dirty="0" smtClean="0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  <p:pic>
        <p:nvPicPr>
          <p:cNvPr id="2" name="班得瑞 - 普罗旺斯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9588" y="6212059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r="16552"/>
          <a:stretch>
            <a:fillRect/>
          </a:stretch>
        </p:blipFill>
        <p:spPr bwMode="auto">
          <a:xfrm>
            <a:off x="5335426" y="775854"/>
            <a:ext cx="1641447" cy="1567711"/>
          </a:xfrm>
          <a:prstGeom prst="dec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22825" y="234378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latin typeface="字体管家楷体" panose="02000500000000000000" charset="-128"/>
                <a:ea typeface="字体管家楷体" panose="02000500000000000000" charset="-128"/>
              </a:rPr>
              <a:t>上海理工大学</a:t>
            </a:r>
            <a:endParaRPr lang="zh-CN" altLang="en-US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3940" y="5418455"/>
            <a:ext cx="316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字体管家楷体" panose="02000500000000000000" charset="-128"/>
                <a:ea typeface="字体管家楷体" panose="02000500000000000000" charset="-128"/>
              </a:rPr>
              <a:t>出版印刷与艺术设计学院</a:t>
            </a:r>
            <a:endParaRPr lang="zh-CN" altLang="en-US">
              <a:latin typeface="字体管家楷体" panose="02000500000000000000" charset="-128"/>
              <a:ea typeface="字体管家楷体" panose="020005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170" y="534670"/>
            <a:ext cx="4276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 行 性 说 明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59458" y="1153551"/>
            <a:ext cx="3305908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5308212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88" y="2291145"/>
            <a:ext cx="775020" cy="775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85" y="2286461"/>
            <a:ext cx="691737" cy="6917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58" y="2286461"/>
            <a:ext cx="732935" cy="7329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01882" y="4451249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53802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1727984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888440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534029" y="444773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96181" y="4451249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71878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4030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9631" y="1885071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03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39219" y="3083031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关键技术与实现难点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3902" y="4158721"/>
            <a:ext cx="711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Tackling in Key Technologies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03-1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 键 技 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泪滴形 4"/>
          <p:cNvSpPr/>
          <p:nvPr/>
        </p:nvSpPr>
        <p:spPr>
          <a:xfrm flipV="1">
            <a:off x="4787704" y="2697476"/>
            <a:ext cx="1308296" cy="1308296"/>
          </a:xfrm>
          <a:prstGeom prst="teardrop">
            <a:avLst/>
          </a:prstGeom>
          <a:solidFill>
            <a:srgbClr val="0C528E">
              <a:alpha val="1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 rot="10800000" flipV="1">
            <a:off x="6096000" y="4016322"/>
            <a:ext cx="1308296" cy="1308296"/>
          </a:xfrm>
          <a:prstGeom prst="teardrop">
            <a:avLst/>
          </a:prstGeom>
          <a:solidFill>
            <a:srgbClr val="0C528E">
              <a:alpha val="1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 rot="5400000" flipV="1">
            <a:off x="6096000" y="2708026"/>
            <a:ext cx="1308296" cy="1308296"/>
          </a:xfrm>
          <a:prstGeom prst="teardrop">
            <a:avLst/>
          </a:prstGeom>
          <a:solidFill>
            <a:srgbClr val="6CB9E0">
              <a:alpha val="1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/>
          <p:nvPr/>
        </p:nvSpPr>
        <p:spPr>
          <a:xfrm rot="16200000" flipV="1">
            <a:off x="4787702" y="4005772"/>
            <a:ext cx="1308296" cy="1308296"/>
          </a:xfrm>
          <a:prstGeom prst="teardrop">
            <a:avLst/>
          </a:prstGeom>
          <a:solidFill>
            <a:srgbClr val="6CB9E0">
              <a:alpha val="1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68241" y="3090014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76537" y="4400467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76537" y="3090014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72929" y="4398309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93852" y="1802727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4604" y="1797353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93852" y="439479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10732" y="439479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 践 难 点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六边形 4"/>
          <p:cNvSpPr/>
          <p:nvPr/>
        </p:nvSpPr>
        <p:spPr>
          <a:xfrm>
            <a:off x="2771335" y="2982352"/>
            <a:ext cx="2105089" cy="1814732"/>
          </a:xfrm>
          <a:prstGeom prst="hexagon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86" y="3271325"/>
            <a:ext cx="1236785" cy="1236785"/>
          </a:xfrm>
          <a:prstGeom prst="rect">
            <a:avLst/>
          </a:prstGeom>
        </p:spPr>
      </p:pic>
      <p:sp>
        <p:nvSpPr>
          <p:cNvPr id="7" name="六边形 6"/>
          <p:cNvSpPr/>
          <p:nvPr/>
        </p:nvSpPr>
        <p:spPr>
          <a:xfrm>
            <a:off x="3568137" y="4797083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3550945" y="2015541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4876422" y="3406312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77" y="5016077"/>
            <a:ext cx="528822" cy="5288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30" y="3625306"/>
            <a:ext cx="528822" cy="5288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7" y="2234535"/>
            <a:ext cx="528822" cy="5288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1310" y="2037058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97922" y="4820942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>
            <a:stCxn id="8" idx="0"/>
            <a:endCxn id="13" idx="1"/>
          </p:cNvCxnSpPr>
          <p:nvPr/>
        </p:nvCxnSpPr>
        <p:spPr>
          <a:xfrm flipV="1">
            <a:off x="4672445" y="2360224"/>
            <a:ext cx="1418865" cy="138722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0"/>
          </p:cNvCxnSpPr>
          <p:nvPr/>
        </p:nvCxnSpPr>
        <p:spPr>
          <a:xfrm>
            <a:off x="5997922" y="3889717"/>
            <a:ext cx="628356" cy="948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7" idx="0"/>
            <a:endCxn id="14" idx="1"/>
          </p:cNvCxnSpPr>
          <p:nvPr/>
        </p:nvCxnSpPr>
        <p:spPr>
          <a:xfrm flipV="1">
            <a:off x="4689637" y="5144108"/>
            <a:ext cx="1308285" cy="136380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626278" y="3429000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 成 实 践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六边形 3"/>
          <p:cNvSpPr/>
          <p:nvPr/>
        </p:nvSpPr>
        <p:spPr>
          <a:xfrm>
            <a:off x="5043455" y="3078898"/>
            <a:ext cx="2105089" cy="1814732"/>
          </a:xfrm>
          <a:prstGeom prst="hexagon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6951397" y="3019454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5250387" y="2058092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128887" y="3986264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5801761" y="4933719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39" y="3459311"/>
            <a:ext cx="1053905" cy="1053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10" y="4164869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11" y="5112324"/>
            <a:ext cx="60960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37" y="2236697"/>
            <a:ext cx="609600" cy="609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85" y="3198059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59782" y="4023415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397" y="4985712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20270" y="3074729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3280" y="2072160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9626" y="1906999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04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69805" y="3081526"/>
            <a:ext cx="648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研究成果与</a:t>
            </a:r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0429" y="4136895"/>
            <a:ext cx="648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Achievement &amp; Application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目 标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017113" y="2839794"/>
            <a:ext cx="2360083" cy="2360083"/>
          </a:xfrm>
          <a:prstGeom prst="ellipse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tx1"/>
                </a:gs>
                <a:gs pos="93578">
                  <a:schemeClr val="tx1"/>
                </a:gs>
                <a:gs pos="44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298311" y="2120992"/>
            <a:ext cx="3797689" cy="3797689"/>
          </a:xfrm>
          <a:prstGeom prst="ellipse">
            <a:avLst/>
          </a:prstGeom>
          <a:noFill/>
          <a:ln>
            <a:gradFill>
              <a:gsLst>
                <a:gs pos="0">
                  <a:schemeClr val="bg1"/>
                </a:gs>
                <a:gs pos="77000">
                  <a:srgbClr val="0C528E"/>
                </a:gs>
                <a:gs pos="32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5305568" y="2027717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菱形 29"/>
          <p:cNvSpPr/>
          <p:nvPr/>
        </p:nvSpPr>
        <p:spPr>
          <a:xfrm>
            <a:off x="5300878" y="5243125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菱形 30"/>
          <p:cNvSpPr/>
          <p:nvPr/>
        </p:nvSpPr>
        <p:spPr>
          <a:xfrm>
            <a:off x="6111442" y="3624618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86791" y="1958270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86791" y="5199877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01" y="3499699"/>
            <a:ext cx="915351" cy="9153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707"/>
            <a:ext cx="2504045" cy="38402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05246" y="3558169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92268" y="2729504"/>
            <a:ext cx="2730888" cy="2580661"/>
            <a:chOff x="499008" y="2431555"/>
            <a:chExt cx="3355970" cy="3171357"/>
          </a:xfrm>
          <a:solidFill>
            <a:srgbClr val="6CB9E0">
              <a:alpha val="20000"/>
            </a:srgbClr>
          </a:solidFill>
        </p:grpSpPr>
        <p:sp>
          <p:nvSpPr>
            <p:cNvPr id="20" name="空心弧 19"/>
            <p:cNvSpPr/>
            <p:nvPr/>
          </p:nvSpPr>
          <p:spPr>
            <a:xfrm rot="16200000">
              <a:off x="683621" y="2431555"/>
              <a:ext cx="3171357" cy="3171357"/>
            </a:xfrm>
            <a:prstGeom prst="blockArc">
              <a:avLst/>
            </a:prstGeom>
            <a:grpFill/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C528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6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920000">
              <a:off x="499008" y="3073009"/>
              <a:ext cx="1585679" cy="2029718"/>
            </a:xfrm>
            <a:custGeom>
              <a:avLst/>
              <a:gdLst>
                <a:gd name="connsiteX0" fmla="*/ 64220 w 1585679"/>
                <a:gd name="connsiteY0" fmla="*/ 0 h 2029718"/>
                <a:gd name="connsiteX1" fmla="*/ 928868 w 1585679"/>
                <a:gd name="connsiteY1" fmla="*/ 0 h 2029718"/>
                <a:gd name="connsiteX2" fmla="*/ 928245 w 1585679"/>
                <a:gd name="connsiteY2" fmla="*/ 755 h 2029718"/>
                <a:gd name="connsiteX3" fmla="*/ 792840 w 1585679"/>
                <a:gd name="connsiteY3" fmla="*/ 444039 h 2029718"/>
                <a:gd name="connsiteX4" fmla="*/ 1585679 w 1585679"/>
                <a:gd name="connsiteY4" fmla="*/ 1236878 h 2029718"/>
                <a:gd name="connsiteX5" fmla="*/ 1585679 w 1585679"/>
                <a:gd name="connsiteY5" fmla="*/ 2029718 h 2029718"/>
                <a:gd name="connsiteX6" fmla="*/ 0 w 1585679"/>
                <a:gd name="connsiteY6" fmla="*/ 444039 h 2029718"/>
                <a:gd name="connsiteX7" fmla="*/ 32215 w 1585679"/>
                <a:gd name="connsiteY7" fmla="*/ 124470 h 2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679" h="2029718">
                  <a:moveTo>
                    <a:pt x="64220" y="0"/>
                  </a:moveTo>
                  <a:lnTo>
                    <a:pt x="928868" y="0"/>
                  </a:lnTo>
                  <a:lnTo>
                    <a:pt x="928245" y="755"/>
                  </a:lnTo>
                  <a:cubicBezTo>
                    <a:pt x="842757" y="127293"/>
                    <a:pt x="792840" y="279837"/>
                    <a:pt x="792840" y="444039"/>
                  </a:cubicBezTo>
                  <a:cubicBezTo>
                    <a:pt x="792840" y="881912"/>
                    <a:pt x="1147806" y="1236878"/>
                    <a:pt x="1585679" y="1236878"/>
                  </a:cubicBezTo>
                  <a:lnTo>
                    <a:pt x="1585679" y="2029718"/>
                  </a:lnTo>
                  <a:cubicBezTo>
                    <a:pt x="709933" y="2029718"/>
                    <a:pt x="0" y="1319785"/>
                    <a:pt x="0" y="444039"/>
                  </a:cubicBezTo>
                  <a:cubicBezTo>
                    <a:pt x="0" y="334571"/>
                    <a:pt x="11093" y="227693"/>
                    <a:pt x="32215" y="124470"/>
                  </a:cubicBezTo>
                  <a:close/>
                </a:path>
              </a:pathLst>
            </a:custGeom>
            <a:grpFill/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C528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6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 究 成 果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6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7513" y="1786589"/>
            <a:ext cx="12210757" cy="3460649"/>
            <a:chOff x="0" y="2152360"/>
            <a:chExt cx="12210757" cy="3460649"/>
          </a:xfrm>
          <a:solidFill>
            <a:srgbClr val="6CB9E0">
              <a:alpha val="10000"/>
            </a:srgbClr>
          </a:solidFill>
        </p:grpSpPr>
        <p:cxnSp>
          <p:nvCxnSpPr>
            <p:cNvPr id="6" name="直接连接符 5"/>
            <p:cNvCxnSpPr/>
            <p:nvPr/>
          </p:nvCxnSpPr>
          <p:spPr>
            <a:xfrm>
              <a:off x="0" y="5598942"/>
              <a:ext cx="1221075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41009" y="4192172"/>
              <a:ext cx="0" cy="140677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489982" y="4642338"/>
              <a:ext cx="0" cy="956604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938954" y="3432517"/>
              <a:ext cx="0" cy="2180492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52160" y="4375063"/>
              <a:ext cx="0" cy="1237946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141613" y="3277773"/>
              <a:ext cx="0" cy="2335236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35705" y="3995224"/>
              <a:ext cx="0" cy="1617785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425358" y="4656406"/>
              <a:ext cx="0" cy="928468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菱形 13"/>
            <p:cNvSpPr/>
            <p:nvPr/>
          </p:nvSpPr>
          <p:spPr>
            <a:xfrm>
              <a:off x="464234" y="3073792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1913205" y="3530992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菱形 15"/>
            <p:cNvSpPr/>
            <p:nvPr/>
          </p:nvSpPr>
          <p:spPr>
            <a:xfrm>
              <a:off x="7244861" y="2879187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5277729" y="3263705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362179" y="2330550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10569524" y="2152360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8848583" y="3549749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0028" y="5628306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44302" y="5628306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99835" y="5626125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04-3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应 用 前 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52300">
                    <a:srgbClr val="0C528E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图表 6"/>
          <p:cNvGraphicFramePr/>
          <p:nvPr/>
        </p:nvGraphicFramePr>
        <p:xfrm>
          <a:off x="6096000" y="534571"/>
          <a:ext cx="6096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468795" y="6113254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4730" y="6132122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20665" y="6113255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96600" y="6132122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684582" y="2704514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1422" y="3791192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8058" y="2198026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651760" y="4157721"/>
            <a:ext cx="687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Suggestions and Summary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65826" y="3079729"/>
            <a:ext cx="687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</a:t>
            </a:r>
            <a:r>
              <a:rPr lang="zh-CN" altLang="en-US" sz="4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建议与学术总结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9626" y="1906999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05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0134" y="168808"/>
            <a:ext cx="299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     录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54061" y="881977"/>
            <a:ext cx="288387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0C528E"/>
                </a:gs>
                <a:gs pos="100000">
                  <a:schemeClr val="bg1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97789" y="918899"/>
            <a:ext cx="299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CONTENTS</a:t>
            </a:r>
            <a:endParaRPr lang="zh-CN" altLang="en-US" sz="2800" dirty="0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573895" y="2068973"/>
            <a:ext cx="7202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    </a:t>
            </a:r>
            <a:r>
              <a:rPr 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绪论</a:t>
            </a:r>
            <a:endParaRPr 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59685" y="2693035"/>
            <a:ext cx="830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   </a:t>
            </a:r>
            <a:r>
              <a:rPr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基于微信小程序移动学习平台的理论基础与关键技术</a:t>
            </a:r>
            <a:endParaRPr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73655" y="3324860"/>
            <a:ext cx="878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   </a:t>
            </a:r>
            <a:r>
              <a:rPr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移动学习平台的功能设计分析 </a:t>
            </a:r>
            <a:endParaRPr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73897" y="3982433"/>
            <a:ext cx="7202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   </a:t>
            </a:r>
            <a:r>
              <a:rPr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移动学习平台的使用案例</a:t>
            </a:r>
            <a:endParaRPr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01740" y="4580206"/>
            <a:ext cx="7641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   </a:t>
            </a:r>
            <a:r>
              <a:rPr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总结与展望  </a:t>
            </a:r>
            <a:endParaRPr sz="240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772529" y="1561510"/>
            <a:ext cx="8651631" cy="511360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40000">
                  <a:srgbClr val="0C528E"/>
                </a:gs>
                <a:gs pos="100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05-1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 题 评 估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1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>
            <a:off x="886949" y="2456406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8" name="任意多边形 7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26215" y="5196312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26215" y="2478407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18" name="任意多边形 17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886949" y="5196312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23" name="任意多边形 22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任意多边形 21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2" y="5597027"/>
            <a:ext cx="392889" cy="3928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9" y="2857121"/>
            <a:ext cx="392889" cy="3928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52" y="5592895"/>
            <a:ext cx="392889" cy="39288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52" y="2857120"/>
            <a:ext cx="392889" cy="39288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054632" y="2730398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6064" y="5466173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56064" y="2752401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28251" y="5466173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05-2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 关 对 策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圆角矩形 5"/>
          <p:cNvSpPr/>
          <p:nvPr/>
        </p:nvSpPr>
        <p:spPr>
          <a:xfrm>
            <a:off x="7710984" y="1909456"/>
            <a:ext cx="3444695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710985" y="3667212"/>
            <a:ext cx="3444694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710985" y="5384574"/>
            <a:ext cx="3444694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80699" y="2510527"/>
            <a:ext cx="6330286" cy="3605287"/>
            <a:chOff x="1380699" y="1694597"/>
            <a:chExt cx="6330286" cy="3605287"/>
          </a:xfrm>
          <a:solidFill>
            <a:srgbClr val="6CB9E0">
              <a:alpha val="30000"/>
            </a:srgb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1380699" y="1694597"/>
              <a:ext cx="2453935" cy="3605287"/>
              <a:chOff x="1380699" y="1694597"/>
              <a:chExt cx="2453935" cy="3605287"/>
            </a:xfrm>
            <a:grpFill/>
          </p:grpSpPr>
          <p:sp>
            <p:nvSpPr>
              <p:cNvPr id="15" name="六边形 14"/>
              <p:cNvSpPr/>
              <p:nvPr/>
            </p:nvSpPr>
            <p:spPr>
              <a:xfrm>
                <a:off x="2827361" y="1694597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六边形 15"/>
              <p:cNvSpPr/>
              <p:nvPr/>
            </p:nvSpPr>
            <p:spPr>
              <a:xfrm>
                <a:off x="1380699" y="3080982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2827361" y="4603848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六边形 17"/>
              <p:cNvSpPr/>
              <p:nvPr/>
            </p:nvSpPr>
            <p:spPr>
              <a:xfrm>
                <a:off x="2627489" y="2899585"/>
                <a:ext cx="1207145" cy="1040642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5" idx="3"/>
                <a:endCxn id="16" idx="5"/>
              </p:cNvCxnSpPr>
              <p:nvPr/>
            </p:nvCxnSpPr>
            <p:spPr>
              <a:xfrm flipH="1">
                <a:off x="2014092" y="2042615"/>
                <a:ext cx="813269" cy="1038367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6" idx="1"/>
                <a:endCxn id="17" idx="3"/>
              </p:cNvCxnSpPr>
              <p:nvPr/>
            </p:nvCxnSpPr>
            <p:spPr>
              <a:xfrm>
                <a:off x="2014092" y="3777018"/>
                <a:ext cx="813269" cy="1174848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4656155" y="2715902"/>
              <a:ext cx="1460310" cy="1460310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chemeClr val="tx1"/>
                  </a:solidFill>
                </a:rPr>
                <a:t>对 策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连接符 11"/>
            <p:cNvCxnSpPr/>
            <p:nvPr/>
          </p:nvCxnSpPr>
          <p:spPr>
            <a:xfrm>
              <a:off x="5932182" y="3925115"/>
              <a:ext cx="1778803" cy="1207287"/>
            </a:xfrm>
            <a:prstGeom prst="bentConnector3">
              <a:avLst>
                <a:gd name="adj1" fmla="val 50000"/>
              </a:avLst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6"/>
            </p:cNvCxnSpPr>
            <p:nvPr/>
          </p:nvCxnSpPr>
          <p:spPr>
            <a:xfrm>
              <a:off x="6116465" y="3446057"/>
              <a:ext cx="1594520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/>
            <p:nvPr/>
          </p:nvCxnSpPr>
          <p:spPr>
            <a:xfrm flipV="1">
              <a:off x="5918534" y="1723338"/>
              <a:ext cx="1778803" cy="1207287"/>
            </a:xfrm>
            <a:prstGeom prst="bentConnector3">
              <a:avLst>
                <a:gd name="adj1" fmla="val 50000"/>
              </a:avLst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2827361" y="4036279"/>
            <a:ext cx="8074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 题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2" y="5568505"/>
            <a:ext cx="392889" cy="3928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16" y="2662100"/>
            <a:ext cx="392889" cy="3928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5" y="4020344"/>
            <a:ext cx="392889" cy="3928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09" y="5658447"/>
            <a:ext cx="631668" cy="6316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09" y="2183329"/>
            <a:ext cx="631668" cy="6316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32" y="3947212"/>
            <a:ext cx="631668" cy="63166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604634" y="206131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2400" y="552530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42400" y="3802327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总 结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775590" y="2616505"/>
            <a:ext cx="6640819" cy="3171822"/>
            <a:chOff x="182012" y="2524365"/>
            <a:chExt cx="6640819" cy="3171822"/>
          </a:xfrm>
          <a:solidFill>
            <a:srgbClr val="6CB9E0">
              <a:alpha val="20000"/>
            </a:srgbClr>
          </a:solidFill>
        </p:grpSpPr>
        <p:grpSp>
          <p:nvGrpSpPr>
            <p:cNvPr id="5" name="组合 4"/>
            <p:cNvGrpSpPr/>
            <p:nvPr/>
          </p:nvGrpSpPr>
          <p:grpSpPr>
            <a:xfrm rot="-2640000">
              <a:off x="1967470" y="2524365"/>
              <a:ext cx="3134118" cy="3171822"/>
              <a:chOff x="1723167" y="2460289"/>
              <a:chExt cx="3134118" cy="3171822"/>
            </a:xfrm>
            <a:grpFill/>
          </p:grpSpPr>
          <p:sp>
            <p:nvSpPr>
              <p:cNvPr id="16" name="平行四边形 15"/>
              <p:cNvSpPr/>
              <p:nvPr/>
            </p:nvSpPr>
            <p:spPr>
              <a:xfrm rot="5400000">
                <a:off x="1725713" y="3705104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 rot="5400000">
                <a:off x="2102469" y="3314960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rot="5400000">
                <a:off x="2930277" y="2457743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5400000">
                <a:off x="2553517" y="2847885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4684538" y="3251834"/>
              <a:ext cx="212422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684537" y="4441624"/>
              <a:ext cx="2138294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600132" y="4357218"/>
              <a:ext cx="168813" cy="168813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600133" y="3173365"/>
              <a:ext cx="168813" cy="168813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10800000">
              <a:off x="182012" y="3679663"/>
              <a:ext cx="2208630" cy="168813"/>
              <a:chOff x="869849" y="3325765"/>
              <a:chExt cx="2208630" cy="168813"/>
            </a:xfrm>
            <a:grpFill/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954254" y="3404234"/>
                <a:ext cx="2124225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869849" y="3325765"/>
                <a:ext cx="168813" cy="168813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0800000">
              <a:off x="224214" y="4878820"/>
              <a:ext cx="2208630" cy="168813"/>
              <a:chOff x="869849" y="3325765"/>
              <a:chExt cx="2208630" cy="168813"/>
            </a:xfrm>
            <a:grpFill/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954254" y="3404234"/>
                <a:ext cx="2124225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869849" y="3325765"/>
                <a:ext cx="168813" cy="168813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30221" y="288230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30222" y="5115936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10731" y="4593702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10732" y="2314703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05-4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 的 补 充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3433" y="4439661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6280" y="5180075"/>
            <a:ext cx="33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99558" y="4421722"/>
            <a:ext cx="4011640" cy="183362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graphicFrame>
        <p:nvGraphicFramePr>
          <p:cNvPr id="17" name="图表 16"/>
          <p:cNvGraphicFramePr/>
          <p:nvPr/>
        </p:nvGraphicFramePr>
        <p:xfrm>
          <a:off x="2027310" y="1589649"/>
          <a:ext cx="8128000" cy="225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693961" y="2564014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1051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77506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44596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22209" y="369277"/>
            <a:ext cx="6147582" cy="6147582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99581" y="1798712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感谢老师指导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16923" y="2518120"/>
            <a:ext cx="5120640" cy="0"/>
          </a:xfrm>
          <a:prstGeom prst="line">
            <a:avLst/>
          </a:prstGeom>
          <a:ln>
            <a:gradFill>
              <a:gsLst>
                <a:gs pos="27000">
                  <a:srgbClr val="0C528E"/>
                </a:gs>
                <a:gs pos="52000">
                  <a:schemeClr val="bg1"/>
                </a:gs>
                <a:gs pos="84000">
                  <a:srgbClr val="0C528E"/>
                </a:gs>
              </a:gsLst>
              <a:lin ang="15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240844" y="587912"/>
            <a:ext cx="5710311" cy="5710311"/>
          </a:xfrm>
          <a:prstGeom prst="ellipse">
            <a:avLst/>
          </a:prstGeom>
          <a:noFill/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0630" y="3723005"/>
            <a:ext cx="2452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</a:t>
            </a:r>
            <a:r>
              <a:rPr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人：夏雨家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8379" y="4312410"/>
            <a:ext cx="233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指导老师：某某某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9399" y="4901582"/>
            <a:ext cx="192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97237" y="2598225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7286" y="1928274"/>
            <a:ext cx="4037428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第一章</a:t>
            </a:r>
            <a:endParaRPr lang="zh-CN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8690" y="3095625"/>
            <a:ext cx="567626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绪论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1267" y="534571"/>
            <a:ext cx="3629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研究背景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432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>
            <a:off x="2532184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>
            <a:off x="5533292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>
            <a:off x="8534400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92" y="1928446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8" y="1928446"/>
            <a:ext cx="609600" cy="609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10" y="1928446"/>
            <a:ext cx="609600" cy="609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86399" y="3312940"/>
            <a:ext cx="1223889" cy="5835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国内外研究现状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25583" y="4462949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71444" y="2869783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487635" y="3379762"/>
            <a:ext cx="1223889" cy="368300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宏观背景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85163" y="3318689"/>
            <a:ext cx="1223889" cy="5835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研究的目的和意义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68639" y="2869783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224475" y="4466440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26689" y="4462949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71111" y="2873274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 题 背 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6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菱形 4"/>
          <p:cNvSpPr/>
          <p:nvPr/>
        </p:nvSpPr>
        <p:spPr>
          <a:xfrm>
            <a:off x="1291883" y="3475715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110940" y="4320633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7947682" y="3429000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5842781" y="4320633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0428850" y="4946355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1" name="直接连接符 10"/>
          <p:cNvCxnSpPr>
            <a:stCxn id="5" idx="3"/>
            <a:endCxn id="6" idx="1"/>
          </p:cNvCxnSpPr>
          <p:nvPr/>
        </p:nvCxnSpPr>
        <p:spPr>
          <a:xfrm>
            <a:off x="1910861" y="3785204"/>
            <a:ext cx="1200079" cy="844918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3"/>
            <a:endCxn id="8" idx="1"/>
          </p:cNvCxnSpPr>
          <p:nvPr/>
        </p:nvCxnSpPr>
        <p:spPr>
          <a:xfrm>
            <a:off x="3729918" y="4630122"/>
            <a:ext cx="2112863" cy="0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3"/>
            <a:endCxn id="7" idx="1"/>
          </p:cNvCxnSpPr>
          <p:nvPr/>
        </p:nvCxnSpPr>
        <p:spPr>
          <a:xfrm flipV="1">
            <a:off x="6461759" y="3738489"/>
            <a:ext cx="1485923" cy="891633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3"/>
            <a:endCxn id="9" idx="1"/>
          </p:cNvCxnSpPr>
          <p:nvPr/>
        </p:nvCxnSpPr>
        <p:spPr>
          <a:xfrm>
            <a:off x="8566660" y="3738489"/>
            <a:ext cx="1862190" cy="1517355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30955" y="4294388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628" y="234036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332871" y="234036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80864" y="424548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867922" y="282923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033706" y="2988187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2012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0152793" y="5598548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684917" y="2966218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566724" y="4944683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2014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2834883" y="4946452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2013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意 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79167" y="2698250"/>
            <a:ext cx="3313179" cy="2977864"/>
            <a:chOff x="3633915" y="2270756"/>
            <a:chExt cx="3313179" cy="297786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633915" y="3662461"/>
              <a:ext cx="1838419" cy="9205"/>
            </a:xfrm>
            <a:prstGeom prst="lin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472331" y="2335239"/>
              <a:ext cx="0" cy="2836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5375966" y="3610873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820485" y="3604602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820485" y="2270756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820485" y="5122011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458265" y="2335239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477020" y="3667239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472331" y="5172394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6819024" y="5321571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4654" y="3816416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4656" y="2483237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11619" y="2876937"/>
            <a:ext cx="2463376" cy="246337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1000">
                  <a:srgbClr val="0C528E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78" y="3440996"/>
            <a:ext cx="1335258" cy="133525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557138" y="2313959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1754" y="3719173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20365" y="5138455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79626" y="1922222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02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539214" y="4136895"/>
            <a:ext cx="711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Research Thoughts and Methods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39215" y="3091114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研究思路与</a:t>
            </a:r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思 路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菱形 3"/>
          <p:cNvSpPr/>
          <p:nvPr/>
        </p:nvSpPr>
        <p:spPr>
          <a:xfrm>
            <a:off x="989400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3902848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6904856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9804365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5900843" y="3931751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2929220" y="3931750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8851233" y="3966918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22" y="2680012"/>
            <a:ext cx="697634" cy="6976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14" y="2680012"/>
            <a:ext cx="697634" cy="6976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66" y="2680012"/>
            <a:ext cx="697634" cy="6976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98" y="2694779"/>
            <a:ext cx="668099" cy="6680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1266" y="445237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15649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6722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14745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02-2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方 案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6330">
                  <a:schemeClr val="bg1"/>
                </a:gs>
                <a:gs pos="56000">
                  <a:srgbClr val="0C528E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091311" y="1828798"/>
            <a:ext cx="0" cy="431878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  <a:gs pos="100000">
                  <a:srgbClr val="FFFFFF"/>
                </a:gs>
              </a:gsLst>
              <a:lin ang="2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1284847" y="2036298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离页连接符 6"/>
          <p:cNvSpPr/>
          <p:nvPr/>
        </p:nvSpPr>
        <p:spPr>
          <a:xfrm>
            <a:off x="9955240" y="4885005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离页连接符 7"/>
          <p:cNvSpPr/>
          <p:nvPr/>
        </p:nvSpPr>
        <p:spPr>
          <a:xfrm>
            <a:off x="9955241" y="2036298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离页连接符 8"/>
          <p:cNvSpPr/>
          <p:nvPr/>
        </p:nvSpPr>
        <p:spPr>
          <a:xfrm>
            <a:off x="1284847" y="4885005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19" y="5060850"/>
            <a:ext cx="576775" cy="57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19" y="2212144"/>
            <a:ext cx="576775" cy="576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26" y="5060851"/>
            <a:ext cx="576775" cy="576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26" y="2212144"/>
            <a:ext cx="576775" cy="576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41265" y="2036569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05195" y="4890143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5195" y="2036298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41265" y="4890143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WPS 演示</Application>
  <PresentationFormat>自定义</PresentationFormat>
  <Paragraphs>291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宋体</vt:lpstr>
      <vt:lpstr>Wingdings</vt:lpstr>
      <vt:lpstr>微软雅黑 Light</vt:lpstr>
      <vt:lpstr>等线</vt:lpstr>
      <vt:lpstr>微软雅黑</vt:lpstr>
      <vt:lpstr>Arial Unicode MS</vt:lpstr>
      <vt:lpstr>等线 Light</vt:lpstr>
      <vt:lpstr>Calibri</vt:lpstr>
      <vt:lpstr>仿宋</vt:lpstr>
      <vt:lpstr>方正黑体简体</vt:lpstr>
      <vt:lpstr>方正综艺简体</vt:lpstr>
      <vt:lpstr>汉仪柏青体简</vt:lpstr>
      <vt:lpstr>楷体</vt:lpstr>
      <vt:lpstr>极限煞笔体</vt:lpstr>
      <vt:lpstr>汉仪柏青体繁</vt:lpstr>
      <vt:lpstr>汉鼎繁特</vt:lpstr>
      <vt:lpstr>造字工房俊雅锐宋体验版常规体</vt:lpstr>
      <vt:lpstr>Malgun Gothic</vt:lpstr>
      <vt:lpstr>Microsoft JhengHei</vt:lpstr>
      <vt:lpstr>Microsoft JhengHei Light</vt:lpstr>
      <vt:lpstr>Microsoft JhengHei UI</vt:lpstr>
      <vt:lpstr>Microsoft YaHei UI</vt:lpstr>
      <vt:lpstr>Microsoft JhengHei UI Light</vt:lpstr>
      <vt:lpstr>字体管家楷体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刘炳麟</dc:creator>
  <cp:lastModifiedBy>动力火锅</cp:lastModifiedBy>
  <cp:revision>47</cp:revision>
  <dcterms:created xsi:type="dcterms:W3CDTF">2018-11-08T00:22:00Z</dcterms:created>
  <dcterms:modified xsi:type="dcterms:W3CDTF">2019-04-16T02:59:23Z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